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5" r:id="rId5"/>
    <p:sldId id="277" r:id="rId6"/>
    <p:sldId id="278" r:id="rId7"/>
    <p:sldId id="279" r:id="rId8"/>
    <p:sldId id="276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3725F-C164-1143-9A05-BB69BCA0A531}" type="datetimeFigureOut">
              <a:rPr lang="de-DE" smtClean="0"/>
              <a:pPr/>
              <a:t>14.10.2009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F407F-4DEF-DF4B-B487-DDE57700C52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F407F-4DEF-DF4B-B487-DDE57700C52B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F407F-4DEF-DF4B-B487-DDE57700C52B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F407F-4DEF-DF4B-B487-DDE57700C52B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4F92-75B2-4248-9B3B-7ECCA0C12543}" type="datetimeFigureOut">
              <a:rPr lang="de-DE" smtClean="0"/>
              <a:pPr/>
              <a:t>14.10.2009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7839-B113-7741-95AB-91B34DF8A2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4F92-75B2-4248-9B3B-7ECCA0C12543}" type="datetimeFigureOut">
              <a:rPr lang="de-DE" smtClean="0"/>
              <a:pPr/>
              <a:t>14.10.2009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7839-B113-7741-95AB-91B34DF8A2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4F92-75B2-4248-9B3B-7ECCA0C12543}" type="datetimeFigureOut">
              <a:rPr lang="de-DE" smtClean="0"/>
              <a:pPr/>
              <a:t>14.10.2009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7839-B113-7741-95AB-91B34DF8A2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4F92-75B2-4248-9B3B-7ECCA0C12543}" type="datetimeFigureOut">
              <a:rPr lang="de-DE" smtClean="0"/>
              <a:pPr/>
              <a:t>14.10.2009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7839-B113-7741-95AB-91B34DF8A2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4F92-75B2-4248-9B3B-7ECCA0C12543}" type="datetimeFigureOut">
              <a:rPr lang="de-DE" smtClean="0"/>
              <a:pPr/>
              <a:t>14.10.2009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7839-B113-7741-95AB-91B34DF8A2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4F92-75B2-4248-9B3B-7ECCA0C12543}" type="datetimeFigureOut">
              <a:rPr lang="de-DE" smtClean="0"/>
              <a:pPr/>
              <a:t>14.10.2009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7839-B113-7741-95AB-91B34DF8A2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4F92-75B2-4248-9B3B-7ECCA0C12543}" type="datetimeFigureOut">
              <a:rPr lang="de-DE" smtClean="0"/>
              <a:pPr/>
              <a:t>14.10.2009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7839-B113-7741-95AB-91B34DF8A2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4F92-75B2-4248-9B3B-7ECCA0C12543}" type="datetimeFigureOut">
              <a:rPr lang="de-DE" smtClean="0"/>
              <a:pPr/>
              <a:t>14.10.2009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7839-B113-7741-95AB-91B34DF8A2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4F92-75B2-4248-9B3B-7ECCA0C12543}" type="datetimeFigureOut">
              <a:rPr lang="de-DE" smtClean="0"/>
              <a:pPr/>
              <a:t>14.10.2009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7839-B113-7741-95AB-91B34DF8A2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4F92-75B2-4248-9B3B-7ECCA0C12543}" type="datetimeFigureOut">
              <a:rPr lang="de-DE" smtClean="0"/>
              <a:pPr/>
              <a:t>14.10.2009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7839-B113-7741-95AB-91B34DF8A2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4F92-75B2-4248-9B3B-7ECCA0C12543}" type="datetimeFigureOut">
              <a:rPr lang="de-DE" smtClean="0"/>
              <a:pPr/>
              <a:t>14.10.2009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57839-B113-7741-95AB-91B34DF8A2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64F92-75B2-4248-9B3B-7ECCA0C12543}" type="datetimeFigureOut">
              <a:rPr lang="de-DE" smtClean="0"/>
              <a:pPr/>
              <a:t>14.10.2009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57839-B113-7741-95AB-91B34DF8A2D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Wie Google Webseiten bewertet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François Bry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>3. Erste Idee: Ranking als Eigenvektor</a:t>
            </a:r>
            <a:br>
              <a:rPr lang="de-DE" sz="4800" dirty="0" smtClean="0"/>
            </a:br>
            <a:r>
              <a:rPr lang="de-DE" sz="4800" dirty="0" smtClean="0"/>
              <a:t> </a:t>
            </a:r>
            <a:br>
              <a:rPr lang="de-DE" sz="4800" dirty="0" smtClean="0"/>
            </a:b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de-DE" dirty="0" smtClean="0"/>
              <a:t>Diese erste Idee war nicht ganz neu: </a:t>
            </a:r>
          </a:p>
          <a:p>
            <a:pPr>
              <a:spcAft>
                <a:spcPts val="1200"/>
              </a:spcAft>
            </a:pPr>
            <a:r>
              <a:rPr lang="de-DE" b="1" dirty="0" err="1" smtClean="0"/>
              <a:t>Input-output-Analyse</a:t>
            </a:r>
            <a:r>
              <a:rPr lang="de-DE" b="1" dirty="0" smtClean="0"/>
              <a:t> </a:t>
            </a:r>
            <a:r>
              <a:rPr lang="de-DE" dirty="0" smtClean="0"/>
              <a:t>von Wassily </a:t>
            </a:r>
            <a:r>
              <a:rPr lang="de-DE" dirty="0" err="1" smtClean="0"/>
              <a:t>Leontiev</a:t>
            </a:r>
            <a:r>
              <a:rPr lang="de-DE" dirty="0" smtClean="0"/>
              <a:t> (Nobel-Preis von 1973): Matrix aber kein Eigenvektor </a:t>
            </a:r>
          </a:p>
          <a:p>
            <a:pPr>
              <a:spcAft>
                <a:spcPts val="1200"/>
              </a:spcAft>
            </a:pPr>
            <a:r>
              <a:rPr lang="de-DE" b="1" dirty="0" smtClean="0"/>
              <a:t>Kreditrisikoschätzung</a:t>
            </a:r>
            <a:r>
              <a:rPr lang="de-DE" dirty="0" smtClean="0"/>
              <a:t> bei Banken:   Eigenvektor</a:t>
            </a:r>
          </a:p>
          <a:p>
            <a:pPr algn="just">
              <a:spcAft>
                <a:spcPts val="1200"/>
              </a:spcAft>
              <a:buNone/>
            </a:pPr>
            <a:endParaRPr lang="de-DE" sz="3871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>4. Existiert der Eigenvektor?</a:t>
            </a:r>
            <a:br>
              <a:rPr lang="de-DE" sz="4800" dirty="0" smtClean="0"/>
            </a:br>
            <a:r>
              <a:rPr lang="de-DE" sz="4800" dirty="0" smtClean="0"/>
              <a:t> </a:t>
            </a:r>
            <a:br>
              <a:rPr lang="de-DE" sz="4800" dirty="0" smtClean="0"/>
            </a:b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  <a:buNone/>
            </a:pPr>
            <a:r>
              <a:rPr lang="de-DE" sz="3871" b="1" dirty="0" smtClean="0"/>
              <a:t>Präzisierung der Frage: </a:t>
            </a:r>
          </a:p>
          <a:p>
            <a:pPr algn="just">
              <a:spcAft>
                <a:spcPts val="1200"/>
              </a:spcAft>
            </a:pPr>
            <a:r>
              <a:rPr lang="de-DE" sz="3871" dirty="0" smtClean="0"/>
              <a:t>Gibt es eine Lösung v der Gleichung </a:t>
            </a:r>
          </a:p>
          <a:p>
            <a:pPr lvl="1" algn="ctr">
              <a:spcAft>
                <a:spcPts val="1200"/>
              </a:spcAft>
              <a:buNone/>
            </a:pPr>
            <a:r>
              <a:rPr lang="de-DE" sz="3471" dirty="0" smtClean="0"/>
              <a:t>H‘ . v  =  v </a:t>
            </a:r>
          </a:p>
          <a:p>
            <a:pPr lvl="1" algn="just">
              <a:spcAft>
                <a:spcPts val="1200"/>
              </a:spcAft>
              <a:buNone/>
            </a:pPr>
            <a:r>
              <a:rPr lang="de-DE" sz="3471" dirty="0" smtClean="0"/>
              <a:t>mit realen und positiven Komponenten?</a:t>
            </a:r>
          </a:p>
          <a:p>
            <a:pPr algn="just">
              <a:spcAft>
                <a:spcPts val="2400"/>
              </a:spcAft>
            </a:pPr>
            <a:r>
              <a:rPr lang="de-DE" sz="3871" dirty="0" smtClean="0"/>
              <a:t>Falls ja ist diese Lösung eindeutig?</a:t>
            </a:r>
          </a:p>
          <a:p>
            <a:pPr algn="just">
              <a:spcAft>
                <a:spcPts val="1200"/>
              </a:spcAft>
              <a:buNone/>
            </a:pPr>
            <a:r>
              <a:rPr lang="de-DE" sz="3871" dirty="0" smtClean="0"/>
              <a:t>Sonst wären die Lösungen nutzlos.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>4. Existiert der Eigenvektor?</a:t>
            </a:r>
            <a:br>
              <a:rPr lang="de-DE" sz="4800" dirty="0" smtClean="0"/>
            </a:br>
            <a:r>
              <a:rPr lang="de-DE" sz="4800" dirty="0" smtClean="0"/>
              <a:t> </a:t>
            </a:r>
            <a:br>
              <a:rPr lang="de-DE" sz="4800" dirty="0" smtClean="0"/>
            </a:b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de-DE" sz="3871" b="1" dirty="0" smtClean="0"/>
              <a:t>Satz von </a:t>
            </a:r>
            <a:r>
              <a:rPr lang="de-DE" sz="3871" b="1" dirty="0" err="1" smtClean="0"/>
              <a:t>Perron-Frobenius</a:t>
            </a:r>
            <a:r>
              <a:rPr lang="de-DE" sz="3871" b="1" dirty="0" smtClean="0"/>
              <a:t>: </a:t>
            </a:r>
          </a:p>
          <a:p>
            <a:pPr algn="just">
              <a:buNone/>
            </a:pPr>
            <a:r>
              <a:rPr lang="de-DE" dirty="0" smtClean="0"/>
              <a:t>	Wenn A die </a:t>
            </a:r>
            <a:r>
              <a:rPr lang="de-DE" dirty="0" err="1" smtClean="0"/>
              <a:t>Adjazenzmatrix</a:t>
            </a:r>
            <a:r>
              <a:rPr lang="de-DE" dirty="0" smtClean="0"/>
              <a:t> von einem </a:t>
            </a:r>
            <a:r>
              <a:rPr lang="de-DE" b="1" dirty="0" err="1" smtClean="0"/>
              <a:t>stark-verbundenen</a:t>
            </a:r>
            <a:r>
              <a:rPr lang="de-DE" b="1" dirty="0" smtClean="0"/>
              <a:t> </a:t>
            </a:r>
            <a:r>
              <a:rPr lang="de-DE" dirty="0" smtClean="0"/>
              <a:t>Graph ist, dann hat die Gleichung </a:t>
            </a:r>
          </a:p>
          <a:p>
            <a:pPr lvl="1" algn="ctr">
              <a:buNone/>
            </a:pPr>
            <a:r>
              <a:rPr lang="de-DE" sz="3200" dirty="0" smtClean="0"/>
              <a:t>A . v  =  v </a:t>
            </a:r>
          </a:p>
          <a:p>
            <a:pPr lvl="1" algn="just">
              <a:buNone/>
            </a:pPr>
            <a:r>
              <a:rPr lang="de-DE" sz="3200" dirty="0" smtClean="0"/>
              <a:t>eine eindeutige Lösung v mit realen und positiven Komponenten. </a:t>
            </a:r>
          </a:p>
          <a:p>
            <a:pPr lvl="1" algn="just">
              <a:spcAft>
                <a:spcPts val="1200"/>
              </a:spcAft>
              <a:buNone/>
            </a:pPr>
            <a:r>
              <a:rPr lang="de-DE" sz="3200" dirty="0" smtClean="0"/>
              <a:t>Diese Lösung heißt </a:t>
            </a:r>
            <a:r>
              <a:rPr lang="de-DE" sz="3200" b="1" dirty="0" smtClean="0"/>
              <a:t>Perron-Vektor </a:t>
            </a:r>
            <a:r>
              <a:rPr lang="de-DE" sz="3200" dirty="0" smtClean="0"/>
              <a:t>von 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>4. Existiert der Eigenvektor?</a:t>
            </a:r>
            <a:br>
              <a:rPr lang="de-DE" sz="4800" dirty="0" smtClean="0"/>
            </a:br>
            <a:r>
              <a:rPr lang="de-DE" sz="4800" dirty="0" smtClean="0"/>
              <a:t> </a:t>
            </a:r>
            <a:br>
              <a:rPr lang="de-DE" sz="4800" dirty="0" smtClean="0"/>
            </a:b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1200"/>
              </a:spcAft>
              <a:buNone/>
            </a:pPr>
            <a:r>
              <a:rPr lang="de-DE" sz="3871" dirty="0" smtClean="0"/>
              <a:t>Offensichtlich ist der Hyperlink-Graph des Webs nicht </a:t>
            </a:r>
            <a:r>
              <a:rPr lang="de-DE" sz="3871" dirty="0" err="1" smtClean="0"/>
              <a:t>stark-verbunden</a:t>
            </a:r>
            <a:r>
              <a:rPr lang="de-DE" sz="3871" dirty="0" smtClean="0"/>
              <a:t>:</a:t>
            </a:r>
          </a:p>
          <a:p>
            <a:pPr algn="just">
              <a:spcAft>
                <a:spcPts val="1200"/>
              </a:spcAft>
            </a:pPr>
            <a:r>
              <a:rPr lang="de-DE" sz="3471" dirty="0" smtClean="0"/>
              <a:t>Einige Webseiten sind gar nicht </a:t>
            </a:r>
            <a:r>
              <a:rPr lang="de-DE" sz="3471" dirty="0" err="1" smtClean="0"/>
              <a:t>angelinked</a:t>
            </a:r>
            <a:r>
              <a:rPr lang="de-DE" sz="3471" dirty="0" smtClean="0"/>
              <a:t>. Eine Suchmaschine kann die meisten davon ignorieren.</a:t>
            </a:r>
          </a:p>
          <a:p>
            <a:pPr algn="just">
              <a:spcAft>
                <a:spcPts val="1200"/>
              </a:spcAft>
            </a:pPr>
            <a:r>
              <a:rPr lang="de-DE" sz="3471" dirty="0" smtClean="0"/>
              <a:t>Einige Webseiten sind </a:t>
            </a:r>
            <a:r>
              <a:rPr lang="de-DE" sz="3471" b="1" dirty="0" smtClean="0"/>
              <a:t>Senken</a:t>
            </a:r>
            <a:r>
              <a:rPr lang="de-DE" sz="3471" dirty="0" smtClean="0"/>
              <a:t>, d.h. haben keine ausgehende Links. </a:t>
            </a:r>
          </a:p>
          <a:p>
            <a:pPr algn="just">
              <a:spcAft>
                <a:spcPts val="1200"/>
              </a:spcAft>
              <a:buNone/>
            </a:pPr>
            <a:r>
              <a:rPr lang="de-DE" sz="3676" dirty="0" smtClean="0"/>
              <a:t>In H' entsprechen die Senken Spalten, die nur Nullen beinhalten.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>5. Zweite Idee : Die </a:t>
            </a:r>
            <a:r>
              <a:rPr lang="de-DE" sz="4800" dirty="0" err="1" smtClean="0"/>
              <a:t>Google-Matrix</a:t>
            </a:r>
            <a:r>
              <a:rPr lang="de-DE" sz="4800" dirty="0" smtClean="0"/>
              <a:t> </a:t>
            </a:r>
            <a:br>
              <a:rPr lang="de-DE" sz="4800" dirty="0" smtClean="0"/>
            </a:b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  <a:buNone/>
            </a:pPr>
            <a:r>
              <a:rPr lang="de-DE" sz="3676" b="1" dirty="0" smtClean="0"/>
              <a:t>Zur Beseitigung der Senken: </a:t>
            </a:r>
          </a:p>
          <a:p>
            <a:pPr lvl="1" algn="just">
              <a:spcAft>
                <a:spcPts val="1200"/>
              </a:spcAft>
              <a:buNone/>
            </a:pPr>
            <a:r>
              <a:rPr lang="de-DE" sz="3276" dirty="0" smtClean="0"/>
              <a:t> 	Ersetze jede Null in einer Spalte von H', die nur Nullen enthält,  durch 1/n (wobei n die Anzahl der Webseiten ist).</a:t>
            </a:r>
          </a:p>
          <a:p>
            <a:pPr algn="just">
              <a:spcAft>
                <a:spcPts val="1200"/>
              </a:spcAft>
              <a:buNone/>
            </a:pPr>
            <a:r>
              <a:rPr lang="de-DE" sz="3676" b="1" dirty="0" smtClean="0"/>
              <a:t>Zur Starkverbundenheit des Graphen: </a:t>
            </a:r>
          </a:p>
          <a:p>
            <a:pPr algn="ctr">
              <a:spcAft>
                <a:spcPts val="1200"/>
              </a:spcAft>
              <a:buNone/>
            </a:pPr>
            <a:r>
              <a:rPr lang="de-DE" sz="3676" dirty="0" smtClean="0"/>
              <a:t>G = c H' + (1 - c) E </a:t>
            </a:r>
          </a:p>
          <a:p>
            <a:pPr algn="just">
              <a:spcAft>
                <a:spcPts val="1200"/>
              </a:spcAft>
              <a:buNone/>
            </a:pPr>
            <a:r>
              <a:rPr lang="de-DE" sz="3676" dirty="0" smtClean="0"/>
              <a:t>mit 0 &lt; c &lt; 1 und E Matrix mit identischen Spalten (p</a:t>
            </a:r>
            <a:r>
              <a:rPr lang="de-DE" sz="3676" baseline="-25000" dirty="0" smtClean="0"/>
              <a:t>1</a:t>
            </a:r>
            <a:r>
              <a:rPr lang="de-DE" sz="3676" dirty="0" smtClean="0"/>
              <a:t>, ..., </a:t>
            </a:r>
            <a:r>
              <a:rPr lang="de-DE" sz="3676" dirty="0" err="1" smtClean="0"/>
              <a:t>p</a:t>
            </a:r>
            <a:r>
              <a:rPr lang="de-DE" sz="3676" baseline="-25000" dirty="0" err="1" smtClean="0"/>
              <a:t>n</a:t>
            </a:r>
            <a:r>
              <a:rPr lang="de-DE" sz="3676" dirty="0" smtClean="0"/>
              <a:t>) mit 0 &lt; </a:t>
            </a:r>
            <a:r>
              <a:rPr lang="de-DE" sz="3676" dirty="0" err="1" smtClean="0"/>
              <a:t>p</a:t>
            </a:r>
            <a:r>
              <a:rPr lang="de-DE" sz="3676" baseline="-25000" dirty="0" err="1" smtClean="0"/>
              <a:t>i</a:t>
            </a:r>
            <a:r>
              <a:rPr lang="de-DE" sz="3676" dirty="0" smtClean="0"/>
              <a:t> &lt;</a:t>
            </a:r>
            <a:r>
              <a:rPr lang="de-DE" sz="3676" dirty="0" smtClean="0"/>
              <a:t>1 und Summe der </a:t>
            </a:r>
            <a:r>
              <a:rPr lang="de-DE" sz="3676" dirty="0" err="1" smtClean="0"/>
              <a:t>p</a:t>
            </a:r>
            <a:r>
              <a:rPr lang="de-DE" sz="3676" baseline="-25000" dirty="0" err="1" smtClean="0"/>
              <a:t>i</a:t>
            </a:r>
            <a:r>
              <a:rPr lang="de-DE" sz="3676" baseline="-25000" dirty="0" smtClean="0"/>
              <a:t> </a:t>
            </a:r>
            <a:r>
              <a:rPr lang="de-DE" sz="3676" dirty="0" smtClean="0"/>
              <a:t>= 1.</a:t>
            </a:r>
            <a:endParaRPr lang="de-DE" sz="3676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>5. Zweite Idee : Die </a:t>
            </a:r>
            <a:r>
              <a:rPr lang="de-DE" sz="4800" dirty="0" err="1" smtClean="0"/>
              <a:t>Google-Matrix</a:t>
            </a:r>
            <a:r>
              <a:rPr lang="de-DE" sz="4800" dirty="0" smtClean="0"/>
              <a:t> </a:t>
            </a:r>
            <a:br>
              <a:rPr lang="de-DE" sz="4800" dirty="0" smtClean="0"/>
            </a:b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de-DE" sz="3676" b="1" dirty="0" smtClean="0"/>
              <a:t>Auslegung der </a:t>
            </a:r>
            <a:r>
              <a:rPr lang="de-DE" sz="3676" b="1" dirty="0" err="1" smtClean="0"/>
              <a:t>Google-Matrix</a:t>
            </a:r>
            <a:r>
              <a:rPr lang="de-DE" sz="3676" b="1" dirty="0" smtClean="0"/>
              <a:t> als zufällige Wanderung durch das Web</a:t>
            </a:r>
          </a:p>
          <a:p>
            <a:pPr algn="just">
              <a:spcAft>
                <a:spcPts val="1200"/>
              </a:spcAft>
            </a:pPr>
            <a:r>
              <a:rPr lang="de-DE" sz="3676" dirty="0" smtClean="0"/>
              <a:t>Mit Wahrscheinlichkeit c wird ein Link von der Webseite verfolgt, wo man sich befindet. </a:t>
            </a:r>
          </a:p>
          <a:p>
            <a:pPr algn="just">
              <a:spcAft>
                <a:spcPts val="1200"/>
              </a:spcAft>
            </a:pPr>
            <a:r>
              <a:rPr lang="de-DE" sz="3676" dirty="0" smtClean="0"/>
              <a:t>Mit Wahrscheinlichkeit (1 </a:t>
            </a:r>
            <a:r>
              <a:rPr lang="de-DE" sz="3676" dirty="0" smtClean="0"/>
              <a:t>- c</a:t>
            </a:r>
            <a:r>
              <a:rPr lang="de-DE" sz="3676" dirty="0" smtClean="0"/>
              <a:t>) wird auf irgendeine Webseite gesprungen.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>5. Zweite Idee : Die </a:t>
            </a:r>
            <a:r>
              <a:rPr lang="de-DE" sz="4800" dirty="0" err="1" smtClean="0"/>
              <a:t>Google-Matrix</a:t>
            </a:r>
            <a:r>
              <a:rPr lang="de-DE" sz="4800" dirty="0" smtClean="0"/>
              <a:t> </a:t>
            </a:r>
            <a:br>
              <a:rPr lang="de-DE" sz="4800" dirty="0" smtClean="0"/>
            </a:b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de-DE" sz="3676" dirty="0" err="1" smtClean="0"/>
              <a:t>p</a:t>
            </a:r>
            <a:r>
              <a:rPr lang="de-DE" sz="3676" baseline="-25000" dirty="0" err="1" smtClean="0"/>
              <a:t>i</a:t>
            </a:r>
            <a:r>
              <a:rPr lang="de-DE" sz="3676" dirty="0" smtClean="0"/>
              <a:t> ist der </a:t>
            </a:r>
            <a:r>
              <a:rPr lang="de-DE" sz="3676" b="1" dirty="0" smtClean="0"/>
              <a:t>Personalisierungswert</a:t>
            </a:r>
            <a:r>
              <a:rPr lang="de-DE" sz="3676" dirty="0" smtClean="0"/>
              <a:t> der Webseite i: </a:t>
            </a:r>
          </a:p>
          <a:p>
            <a:pPr algn="just">
              <a:spcAft>
                <a:spcPts val="1200"/>
              </a:spcAft>
            </a:pPr>
            <a:r>
              <a:rPr lang="de-DE" sz="3676" dirty="0" smtClean="0"/>
              <a:t>hoch für </a:t>
            </a:r>
            <a:r>
              <a:rPr lang="de-DE" sz="3676" i="1" dirty="0" err="1" smtClean="0"/>
              <a:t>whitehouse.gov</a:t>
            </a:r>
            <a:r>
              <a:rPr lang="de-DE" sz="3676" i="1" dirty="0" smtClean="0"/>
              <a:t> </a:t>
            </a:r>
            <a:r>
              <a:rPr lang="de-DE" sz="3676" dirty="0" smtClean="0"/>
              <a:t>oder </a:t>
            </a:r>
            <a:r>
              <a:rPr lang="de-DE" sz="3676" i="1" dirty="0" err="1" smtClean="0"/>
              <a:t>lmu.de</a:t>
            </a:r>
            <a:endParaRPr lang="de-DE" sz="3676" i="1" dirty="0" smtClean="0"/>
          </a:p>
          <a:p>
            <a:pPr algn="just">
              <a:spcAft>
                <a:spcPts val="1200"/>
              </a:spcAft>
            </a:pPr>
            <a:r>
              <a:rPr lang="de-DE" sz="3676" dirty="0" smtClean="0"/>
              <a:t>niedrig für </a:t>
            </a:r>
            <a:r>
              <a:rPr lang="de-DE" sz="3676" i="1" dirty="0" err="1" smtClean="0"/>
              <a:t>myhomepage.de</a:t>
            </a:r>
            <a:endParaRPr lang="de-DE" sz="3676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>6. Dritte Idee : Die Power-Methode</a:t>
            </a:r>
            <a:br>
              <a:rPr lang="de-DE" sz="4800" dirty="0" smtClean="0"/>
            </a:b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054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  <a:buNone/>
            </a:pPr>
            <a:r>
              <a:rPr lang="de-DE" sz="3676" dirty="0" smtClean="0"/>
              <a:t>Sind A die </a:t>
            </a:r>
            <a:r>
              <a:rPr lang="de-DE" sz="3676" dirty="0" err="1" smtClean="0"/>
              <a:t>Adjazenzmatrix</a:t>
            </a:r>
            <a:r>
              <a:rPr lang="de-DE" sz="3676" dirty="0" smtClean="0"/>
              <a:t> eines </a:t>
            </a:r>
            <a:r>
              <a:rPr lang="de-DE" sz="3676" dirty="0" err="1" smtClean="0"/>
              <a:t>stark-verbundenen</a:t>
            </a:r>
            <a:r>
              <a:rPr lang="de-DE" sz="3676" dirty="0" smtClean="0"/>
              <a:t> Graphen und w ein Vektor w mit</a:t>
            </a:r>
            <a:r>
              <a:rPr lang="de-DE" sz="3676" dirty="0" smtClean="0"/>
              <a:t> realen und positiven </a:t>
            </a:r>
            <a:r>
              <a:rPr lang="de-DE" sz="3676" dirty="0" smtClean="0"/>
              <a:t>Komponenten,</a:t>
            </a:r>
            <a:r>
              <a:rPr lang="de-DE" sz="3676" dirty="0" smtClean="0"/>
              <a:t> so ist </a:t>
            </a:r>
            <a:r>
              <a:rPr lang="de-DE" sz="3676" dirty="0" smtClean="0"/>
              <a:t>der Limes von </a:t>
            </a:r>
            <a:r>
              <a:rPr lang="de-DE" sz="3676" dirty="0" err="1" smtClean="0"/>
              <a:t>G</a:t>
            </a:r>
            <a:r>
              <a:rPr lang="de-DE" sz="3676" baseline="30000" dirty="0" err="1" smtClean="0"/>
              <a:t>k</a:t>
            </a:r>
            <a:r>
              <a:rPr lang="de-DE" sz="3676" dirty="0" err="1" smtClean="0"/>
              <a:t>.</a:t>
            </a:r>
            <a:r>
              <a:rPr lang="de-DE" sz="3676" dirty="0" err="1" smtClean="0"/>
              <a:t>w</a:t>
            </a:r>
            <a:r>
              <a:rPr lang="de-DE" sz="3676" dirty="0" smtClean="0"/>
              <a:t> </a:t>
            </a:r>
            <a:r>
              <a:rPr lang="de-DE" sz="3676" dirty="0" smtClean="0"/>
              <a:t>für k gegen unendlich der Perron-Vektor von A.</a:t>
            </a:r>
          </a:p>
          <a:p>
            <a:pPr algn="just">
              <a:spcAft>
                <a:spcPts val="1200"/>
              </a:spcAft>
              <a:buNone/>
            </a:pPr>
            <a:r>
              <a:rPr lang="de-DE" sz="3676" dirty="0" smtClean="0"/>
              <a:t>Effizient wenn A schwach besetzt ist. G ist es nicht aber </a:t>
            </a:r>
            <a:r>
              <a:rPr lang="de-DE" sz="3676" dirty="0" err="1" smtClean="0"/>
              <a:t>G</a:t>
            </a:r>
            <a:r>
              <a:rPr lang="de-DE" sz="3676" baseline="30000" dirty="0" err="1" smtClean="0"/>
              <a:t>k</a:t>
            </a:r>
            <a:r>
              <a:rPr lang="de-DE" sz="3676" dirty="0" err="1" smtClean="0"/>
              <a:t>.</a:t>
            </a:r>
            <a:r>
              <a:rPr lang="de-DE" sz="3676" dirty="0" err="1" smtClean="0"/>
              <a:t>w</a:t>
            </a:r>
            <a:r>
              <a:rPr lang="de-DE" sz="3676" dirty="0" smtClean="0"/>
              <a:t> </a:t>
            </a:r>
            <a:r>
              <a:rPr lang="de-DE" sz="3676" dirty="0" smtClean="0"/>
              <a:t>= c </a:t>
            </a:r>
            <a:r>
              <a:rPr lang="de-DE" sz="3676" dirty="0" err="1" smtClean="0"/>
              <a:t>H‘</a:t>
            </a:r>
            <a:r>
              <a:rPr lang="de-DE" sz="3676" baseline="30000" dirty="0" err="1" smtClean="0"/>
              <a:t>k</a:t>
            </a:r>
            <a:r>
              <a:rPr lang="de-DE" sz="3676" dirty="0" err="1" smtClean="0"/>
              <a:t>.w</a:t>
            </a:r>
            <a:r>
              <a:rPr lang="de-DE" sz="3676" dirty="0" smtClean="0"/>
              <a:t> </a:t>
            </a:r>
            <a:r>
              <a:rPr lang="de-DE" sz="3676" dirty="0" smtClean="0"/>
              <a:t>+ (1 - c) </a:t>
            </a:r>
            <a:r>
              <a:rPr lang="de-DE" sz="3676" dirty="0" err="1" smtClean="0"/>
              <a:t>E</a:t>
            </a:r>
            <a:r>
              <a:rPr lang="de-DE" sz="3676" baseline="30000" dirty="0" err="1" smtClean="0"/>
              <a:t>k</a:t>
            </a:r>
            <a:r>
              <a:rPr lang="de-DE" sz="3676" dirty="0" err="1" smtClean="0"/>
              <a:t>.</a:t>
            </a:r>
            <a:r>
              <a:rPr lang="de-DE" sz="3676" dirty="0" err="1" smtClean="0"/>
              <a:t>w</a:t>
            </a:r>
            <a:r>
              <a:rPr lang="de-DE" sz="3676" dirty="0" smtClean="0"/>
              <a:t> </a:t>
            </a:r>
            <a:r>
              <a:rPr lang="de-DE" sz="3676" dirty="0" smtClean="0"/>
              <a:t>und die letzte Komponente der Summe ist leicht zu berechnen.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>6. Dritte Idee : Die Power-Methode</a:t>
            </a:r>
            <a:br>
              <a:rPr lang="de-DE" sz="4800" dirty="0" smtClean="0"/>
            </a:b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419600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de-DE" sz="3676" dirty="0" smtClean="0"/>
              <a:t>Die Power-Methode so implementieren, dass</a:t>
            </a:r>
          </a:p>
          <a:p>
            <a:pPr>
              <a:spcAft>
                <a:spcPts val="1200"/>
              </a:spcAft>
            </a:pPr>
            <a:r>
              <a:rPr lang="de-DE" sz="3676" dirty="0" smtClean="0"/>
              <a:t>nur Vektoren aber keine Matrizen  Zwischenergebnisse sind;</a:t>
            </a:r>
          </a:p>
          <a:p>
            <a:pPr>
              <a:spcAft>
                <a:spcPts val="1200"/>
              </a:spcAft>
            </a:pPr>
            <a:r>
              <a:rPr lang="de-DE" sz="3676" dirty="0" smtClean="0"/>
              <a:t>parallel berechnet wird.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>7. Schlussbemerkungen</a:t>
            </a:r>
            <a:br>
              <a:rPr lang="de-DE" sz="4800" dirty="0" smtClean="0"/>
            </a:b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  <a:buNone/>
            </a:pPr>
            <a:r>
              <a:rPr lang="de-DE" sz="3613" b="1" dirty="0" smtClean="0"/>
              <a:t>Was sind Vektoren und Matrizen? Wie kann man damit rechnen? </a:t>
            </a:r>
          </a:p>
          <a:p>
            <a:pPr lvl="1" algn="just">
              <a:spcAft>
                <a:spcPts val="1200"/>
              </a:spcAft>
              <a:buNone/>
            </a:pPr>
            <a:r>
              <a:rPr lang="de-DE" sz="3613" dirty="0" smtClean="0"/>
              <a:t>Antwort in der Vorlesung </a:t>
            </a:r>
            <a:r>
              <a:rPr lang="de-DE" sz="3613" i="1" dirty="0" smtClean="0"/>
              <a:t>Lineare Algebra</a:t>
            </a:r>
          </a:p>
          <a:p>
            <a:pPr algn="just">
              <a:spcAft>
                <a:spcPts val="1200"/>
              </a:spcAft>
              <a:buNone/>
            </a:pPr>
            <a:r>
              <a:rPr lang="de-DE" sz="3613" b="1" dirty="0" smtClean="0"/>
              <a:t>Was kann man mit Matrizen und Vektoren noch tun? </a:t>
            </a:r>
          </a:p>
          <a:p>
            <a:pPr>
              <a:spcAft>
                <a:spcPts val="600"/>
              </a:spcAft>
              <a:buNone/>
            </a:pPr>
            <a:r>
              <a:rPr lang="de-DE" sz="3676" dirty="0" smtClean="0"/>
              <a:t>	Sehr viel: </a:t>
            </a:r>
          </a:p>
          <a:p>
            <a:pPr lvl="1">
              <a:spcAft>
                <a:spcPts val="600"/>
              </a:spcAft>
            </a:pPr>
            <a:r>
              <a:rPr lang="de-DE" sz="3871" dirty="0" smtClean="0"/>
              <a:t>Algebraisierung der Geometrie</a:t>
            </a:r>
          </a:p>
          <a:p>
            <a:pPr lvl="1">
              <a:spcAft>
                <a:spcPts val="600"/>
              </a:spcAft>
            </a:pPr>
            <a:r>
              <a:rPr lang="de-DE" sz="3871" dirty="0" err="1" smtClean="0"/>
              <a:t>Clustering</a:t>
            </a:r>
            <a:r>
              <a:rPr lang="de-DE" sz="3871" dirty="0" smtClean="0"/>
              <a:t>, Ranking in Data Mining, IR</a:t>
            </a:r>
          </a:p>
          <a:p>
            <a:pPr lvl="1">
              <a:spcAft>
                <a:spcPts val="600"/>
              </a:spcAft>
            </a:pPr>
            <a:r>
              <a:rPr lang="de-DE" sz="3871" dirty="0" err="1" smtClean="0"/>
              <a:t>Social</a:t>
            </a:r>
            <a:r>
              <a:rPr lang="de-DE" sz="3871" dirty="0" smtClean="0"/>
              <a:t> </a:t>
            </a:r>
            <a:r>
              <a:rPr lang="de-DE" sz="3871" dirty="0" err="1" smtClean="0"/>
              <a:t>Network</a:t>
            </a:r>
            <a:r>
              <a:rPr lang="de-DE" sz="3871" dirty="0" smtClean="0"/>
              <a:t> </a:t>
            </a:r>
            <a:r>
              <a:rPr lang="de-DE" sz="3871" dirty="0" smtClean="0"/>
              <a:t>Analysis</a:t>
            </a:r>
          </a:p>
          <a:p>
            <a:pPr lvl="1">
              <a:spcAft>
                <a:spcPts val="600"/>
              </a:spcAft>
            </a:pPr>
            <a:r>
              <a:rPr lang="de-DE" sz="3871" dirty="0" err="1" smtClean="0"/>
              <a:t>Risikoschäzung</a:t>
            </a:r>
            <a:r>
              <a:rPr lang="de-DE" sz="3871" dirty="0" smtClean="0"/>
              <a:t> </a:t>
            </a:r>
            <a:endParaRPr lang="de-DE" sz="3871" dirty="0" smtClean="0"/>
          </a:p>
          <a:p>
            <a:pPr lvl="1">
              <a:spcAft>
                <a:spcPts val="1200"/>
              </a:spcAft>
            </a:pPr>
            <a:r>
              <a:rPr lang="de-DE" sz="3871" dirty="0" smtClean="0"/>
              <a:t>etc</a:t>
            </a:r>
            <a:r>
              <a:rPr lang="de-DE" sz="3871" dirty="0" smtClean="0"/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de-DE" sz="3429" dirty="0" smtClean="0"/>
              <a:t>	Siehe meine Vorlesung </a:t>
            </a:r>
            <a:r>
              <a:rPr lang="de-DE" sz="3429" i="1" dirty="0" smtClean="0"/>
              <a:t>Web-Informationssysteme</a:t>
            </a:r>
            <a:endParaRPr lang="de-DE" sz="3429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Heutige Vorlesung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de-DE" dirty="0" smtClean="0"/>
              <a:t>Einleitung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de-DE" dirty="0" smtClean="0"/>
              <a:t>Graphen und Matrizen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de-DE" dirty="0" smtClean="0"/>
              <a:t>Erste Idee: Ranking als Eigenvektor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de-DE" dirty="0" smtClean="0"/>
              <a:t>Fragen: </a:t>
            </a:r>
            <a:r>
              <a:rPr lang="de-DE" dirty="0" err="1" smtClean="0"/>
              <a:t>Exisitiert</a:t>
            </a:r>
            <a:r>
              <a:rPr lang="de-DE" dirty="0" smtClean="0"/>
              <a:t> der Eigenvektor? Usw.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de-DE" dirty="0" smtClean="0"/>
              <a:t>Zweite Idee: Die </a:t>
            </a:r>
            <a:r>
              <a:rPr lang="de-DE" dirty="0" err="1" smtClean="0"/>
              <a:t>Google-Matrix</a:t>
            </a:r>
            <a:r>
              <a:rPr lang="de-DE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de-DE" dirty="0" smtClean="0"/>
              <a:t>Dritte Idee: Die Power-Methode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de-DE" dirty="0" smtClean="0"/>
              <a:t>Schlussbemerkungen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de-DE" sz="4800" dirty="0" smtClean="0"/>
              <a:t>1. Einleitung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de-DE" dirty="0" smtClean="0"/>
              <a:t>Die Suche im Web benötigt </a:t>
            </a:r>
            <a:r>
              <a:rPr lang="de-DE" b="1" dirty="0" smtClean="0"/>
              <a:t>Suchmaschinen</a:t>
            </a:r>
            <a:r>
              <a:rPr lang="de-DE" dirty="0" smtClean="0"/>
              <a:t>, weil: </a:t>
            </a:r>
          </a:p>
          <a:p>
            <a:pPr algn="just"/>
            <a:r>
              <a:rPr lang="de-DE" dirty="0" smtClean="0"/>
              <a:t>das Web keine Verwaltung, folglich keine bekannte Struktur hat;</a:t>
            </a:r>
          </a:p>
          <a:p>
            <a:pPr algn="just"/>
            <a:r>
              <a:rPr lang="de-DE" dirty="0" smtClean="0"/>
              <a:t>das Web für sehr unterschiedlichen Zwecke verwendet wird;</a:t>
            </a:r>
          </a:p>
          <a:p>
            <a:pPr algn="just"/>
            <a:r>
              <a:rPr lang="de-DE" dirty="0" smtClean="0"/>
              <a:t>viele Daten im Web kurzlebig sind;</a:t>
            </a:r>
          </a:p>
          <a:p>
            <a:pPr algn="just"/>
            <a:r>
              <a:rPr lang="de-DE" dirty="0" smtClean="0"/>
              <a:t>Es Sichtbarkeitsverzerrungen durch "</a:t>
            </a:r>
            <a:r>
              <a:rPr lang="de-DE" i="1" dirty="0" smtClean="0"/>
              <a:t>link </a:t>
            </a:r>
            <a:r>
              <a:rPr lang="de-DE" i="1" dirty="0" err="1" smtClean="0"/>
              <a:t>farms</a:t>
            </a:r>
            <a:r>
              <a:rPr lang="de-DE" dirty="0" smtClean="0"/>
              <a:t>", "</a:t>
            </a:r>
            <a:r>
              <a:rPr lang="de-DE" i="1" dirty="0" smtClean="0"/>
              <a:t>Google </a:t>
            </a:r>
            <a:r>
              <a:rPr lang="de-DE" i="1" dirty="0" err="1" smtClean="0"/>
              <a:t>bombs</a:t>
            </a:r>
            <a:r>
              <a:rPr lang="de-DE" dirty="0" smtClean="0"/>
              <a:t>",  "</a:t>
            </a:r>
            <a:r>
              <a:rPr lang="de-DE" i="1" dirty="0" err="1" smtClean="0"/>
              <a:t>spamdexing</a:t>
            </a:r>
            <a:r>
              <a:rPr lang="de-DE" dirty="0" smtClean="0"/>
              <a:t>", </a:t>
            </a:r>
            <a:r>
              <a:rPr lang="de-DE" dirty="0" smtClean="0"/>
              <a:t>etc. </a:t>
            </a:r>
            <a:r>
              <a:rPr lang="de-DE" dirty="0" smtClean="0"/>
              <a:t>gibt;</a:t>
            </a:r>
          </a:p>
          <a:p>
            <a:pPr algn="just"/>
            <a:r>
              <a:rPr lang="de-DE" dirty="0" smtClean="0"/>
              <a:t>das Web riesig ist: über 12 Milliarden Dokumenten in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de-DE" sz="4800" dirty="0" smtClean="0"/>
              <a:t>1. Einleitung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None/>
            </a:pPr>
            <a:r>
              <a:rPr lang="de-DE" dirty="0" smtClean="0"/>
              <a:t>1997 wurde klar: bekannte Ansätze der IR (Information Retrieval) reichen fürs Web nicht aus. </a:t>
            </a:r>
          </a:p>
          <a:p>
            <a:pPr algn="just">
              <a:spcAft>
                <a:spcPts val="1200"/>
              </a:spcAft>
              <a:buNone/>
            </a:pPr>
            <a:r>
              <a:rPr lang="de-DE" dirty="0" smtClean="0"/>
              <a:t>Zwei Ansätze zum </a:t>
            </a:r>
            <a:r>
              <a:rPr lang="de-DE" b="1" dirty="0" smtClean="0"/>
              <a:t>Ranking von Webseiten </a:t>
            </a:r>
            <a:r>
              <a:rPr lang="de-DE" dirty="0" smtClean="0"/>
              <a:t>wurden vorgeschlagen: </a:t>
            </a:r>
          </a:p>
          <a:p>
            <a:pPr lvl="1" algn="just"/>
            <a:r>
              <a:rPr lang="de-DE" b="1" dirty="0" smtClean="0"/>
              <a:t>HITS</a:t>
            </a:r>
            <a:r>
              <a:rPr lang="de-DE" dirty="0" smtClean="0"/>
              <a:t> (Hypertext </a:t>
            </a:r>
            <a:r>
              <a:rPr lang="de-DE" dirty="0" err="1" smtClean="0"/>
              <a:t>Induced</a:t>
            </a:r>
            <a:r>
              <a:rPr lang="de-DE" dirty="0" smtClean="0"/>
              <a:t> Topic </a:t>
            </a:r>
            <a:r>
              <a:rPr lang="de-DE" dirty="0" err="1" smtClean="0"/>
              <a:t>Search</a:t>
            </a:r>
            <a:r>
              <a:rPr lang="de-DE" dirty="0" smtClean="0"/>
              <a:t>) durch </a:t>
            </a:r>
            <a:r>
              <a:rPr lang="de-DE" b="1" dirty="0" smtClean="0"/>
              <a:t>Jon Kleinberg</a:t>
            </a:r>
          </a:p>
          <a:p>
            <a:pPr lvl="1" algn="just"/>
            <a:r>
              <a:rPr lang="de-DE" b="1" dirty="0" err="1" smtClean="0"/>
              <a:t>PageRank</a:t>
            </a:r>
            <a:r>
              <a:rPr lang="de-DE" dirty="0" smtClean="0"/>
              <a:t> durch </a:t>
            </a:r>
            <a:r>
              <a:rPr lang="de-DE" b="1" dirty="0" err="1" smtClean="0"/>
              <a:t>Sergey</a:t>
            </a:r>
            <a:r>
              <a:rPr lang="de-DE" b="1" dirty="0" smtClean="0"/>
              <a:t> </a:t>
            </a:r>
            <a:r>
              <a:rPr lang="de-DE" b="1" dirty="0" err="1" smtClean="0"/>
              <a:t>Brin</a:t>
            </a:r>
            <a:r>
              <a:rPr lang="de-DE" b="1" dirty="0" smtClean="0"/>
              <a:t> </a:t>
            </a:r>
            <a:r>
              <a:rPr lang="de-DE" dirty="0" smtClean="0"/>
              <a:t>and </a:t>
            </a:r>
            <a:r>
              <a:rPr lang="de-DE" b="1" dirty="0" smtClean="0"/>
              <a:t>Larry Page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de-DE" sz="4800" dirty="0" smtClean="0"/>
              <a:t>2. Graphen und Matrizen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None/>
            </a:pPr>
            <a:r>
              <a:rPr lang="de-DE" b="1" dirty="0" smtClean="0"/>
              <a:t>Gerichteter Graph</a:t>
            </a:r>
          </a:p>
          <a:p>
            <a:pPr algn="just">
              <a:spcAft>
                <a:spcPts val="1800"/>
              </a:spcAft>
              <a:buNone/>
            </a:pPr>
            <a:r>
              <a:rPr lang="de-DE" b="1" dirty="0" err="1" smtClean="0"/>
              <a:t>Adjazenzmatrix</a:t>
            </a:r>
            <a:r>
              <a:rPr lang="de-DE" dirty="0" smtClean="0"/>
              <a:t> A eines gerichteten Graphen</a:t>
            </a:r>
          </a:p>
          <a:p>
            <a:pPr algn="just">
              <a:spcAft>
                <a:spcPts val="1800"/>
              </a:spcAft>
            </a:pPr>
            <a:r>
              <a:rPr lang="de-DE" dirty="0" smtClean="0"/>
              <a:t>Summe der Zeile i: Anzahl der ausgehenden Kanten des Knotens i</a:t>
            </a:r>
          </a:p>
          <a:p>
            <a:pPr algn="just">
              <a:spcAft>
                <a:spcPts val="600"/>
              </a:spcAft>
            </a:pPr>
            <a:r>
              <a:rPr lang="de-DE" dirty="0" smtClean="0"/>
              <a:t>Summe der Spalte i: Anzahl der eingehenden Kanten des Knotens i</a:t>
            </a:r>
          </a:p>
          <a:p>
            <a:pPr>
              <a:spcAft>
                <a:spcPts val="1800"/>
              </a:spcAft>
            </a:pPr>
            <a:r>
              <a:rPr lang="de-DE" dirty="0" smtClean="0"/>
              <a:t>A . </a:t>
            </a:r>
            <a:r>
              <a:rPr lang="de-DE" b="1" dirty="0" smtClean="0">
                <a:latin typeface="Symbol" charset="2"/>
                <a:cs typeface="Symbol" charset="2"/>
              </a:rPr>
              <a:t>1</a:t>
            </a:r>
            <a:r>
              <a:rPr lang="de-DE" dirty="0" smtClean="0"/>
              <a:t>: Komponente i ist die Anzahl der </a:t>
            </a:r>
            <a:r>
              <a:rPr lang="de-DE" i="1" dirty="0" smtClean="0"/>
              <a:t>aus</a:t>
            </a:r>
            <a:r>
              <a:rPr lang="de-DE" dirty="0" smtClean="0"/>
              <a:t>gehenden Kanten des Knotens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de-DE" sz="4800" dirty="0" smtClean="0"/>
              <a:t>2. Graphen und Matrizen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  <a:buNone/>
            </a:pPr>
            <a:r>
              <a:rPr lang="de-DE" b="1" dirty="0" smtClean="0"/>
              <a:t>Transponierte </a:t>
            </a:r>
            <a:r>
              <a:rPr lang="de-DE" dirty="0" smtClean="0"/>
              <a:t>A</a:t>
            </a:r>
            <a:r>
              <a:rPr lang="de-DE" baseline="30000" dirty="0" smtClean="0"/>
              <a:t>T</a:t>
            </a:r>
            <a:r>
              <a:rPr lang="de-DE" dirty="0" smtClean="0"/>
              <a:t> der </a:t>
            </a:r>
            <a:r>
              <a:rPr lang="de-DE" dirty="0" err="1" smtClean="0"/>
              <a:t>Adjazenzmatrix</a:t>
            </a:r>
            <a:r>
              <a:rPr lang="de-DE" dirty="0" smtClean="0"/>
              <a:t> A eines gerichteten Graphen</a:t>
            </a:r>
          </a:p>
          <a:p>
            <a:pPr>
              <a:spcAft>
                <a:spcPts val="1800"/>
              </a:spcAft>
            </a:pPr>
            <a:r>
              <a:rPr lang="de-DE" dirty="0" smtClean="0"/>
              <a:t>A</a:t>
            </a:r>
            <a:r>
              <a:rPr lang="de-DE" baseline="30000" dirty="0" smtClean="0"/>
              <a:t>T</a:t>
            </a:r>
            <a:r>
              <a:rPr lang="de-DE" dirty="0" smtClean="0"/>
              <a:t> . </a:t>
            </a:r>
            <a:r>
              <a:rPr lang="de-DE" b="1" dirty="0" smtClean="0">
                <a:latin typeface="Symbol" charset="2"/>
                <a:cs typeface="Symbol" charset="2"/>
              </a:rPr>
              <a:t>1</a:t>
            </a:r>
            <a:r>
              <a:rPr lang="de-DE" dirty="0" smtClean="0"/>
              <a:t>: Komponente i ist die Anzahl der </a:t>
            </a:r>
            <a:r>
              <a:rPr lang="de-DE" i="1" dirty="0" smtClean="0"/>
              <a:t>ein</a:t>
            </a:r>
            <a:r>
              <a:rPr lang="de-DE" dirty="0" smtClean="0"/>
              <a:t>gehenden Kanten des Knotens i </a:t>
            </a:r>
          </a:p>
          <a:p>
            <a:pPr>
              <a:buNone/>
            </a:pPr>
            <a:r>
              <a:rPr lang="de-DE" sz="3892" dirty="0" smtClean="0"/>
              <a:t>H </a:t>
            </a:r>
            <a:r>
              <a:rPr lang="de-DE" b="1" dirty="0" smtClean="0"/>
              <a:t>Hyperlink-Matrix des Webs:  </a:t>
            </a:r>
          </a:p>
          <a:p>
            <a:pPr>
              <a:spcAft>
                <a:spcPts val="1800"/>
              </a:spcAft>
              <a:buNone/>
            </a:pPr>
            <a:r>
              <a:rPr lang="de-DE" b="1" dirty="0" smtClean="0"/>
              <a:t>	</a:t>
            </a:r>
            <a:r>
              <a:rPr lang="de-DE" dirty="0" smtClean="0"/>
              <a:t>Transponierte der </a:t>
            </a:r>
            <a:r>
              <a:rPr lang="de-DE" dirty="0" err="1" smtClean="0"/>
              <a:t>Adjazenzmatrix</a:t>
            </a:r>
            <a:r>
              <a:rPr lang="de-DE" dirty="0" smtClean="0"/>
              <a:t> des </a:t>
            </a:r>
            <a:r>
              <a:rPr lang="de-DE" dirty="0" err="1" smtClean="0"/>
              <a:t>Hyperlink-Graphens</a:t>
            </a:r>
            <a:r>
              <a:rPr lang="de-DE" dirty="0" smtClean="0"/>
              <a:t>, wobei Kanten einer Seite zu sich selbst nicht berücksichtigt werden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de-DE" sz="4800" dirty="0" smtClean="0"/>
              <a:t>2. Graphen und Matrizen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de-DE" sz="3892" dirty="0" smtClean="0"/>
              <a:t>H</a:t>
            </a:r>
            <a:r>
              <a:rPr lang="de-DE" dirty="0" smtClean="0"/>
              <a:t>‘</a:t>
            </a:r>
            <a:r>
              <a:rPr lang="de-DE" b="1" dirty="0" smtClean="0"/>
              <a:t> veränderte </a:t>
            </a:r>
            <a:r>
              <a:rPr lang="de-DE" b="1" dirty="0" err="1" smtClean="0"/>
              <a:t>Hyerlink-Matrix</a:t>
            </a:r>
            <a:r>
              <a:rPr lang="de-DE" b="1" dirty="0" smtClean="0"/>
              <a:t> des Webs:</a:t>
            </a:r>
          </a:p>
          <a:p>
            <a:pPr lvl="1">
              <a:spcAft>
                <a:spcPts val="600"/>
              </a:spcAft>
              <a:buNone/>
            </a:pPr>
            <a:r>
              <a:rPr lang="de-DE" dirty="0" smtClean="0"/>
              <a:t>	Die Komponenten einer Spalte, die nicht nur Nullen enthält, werden durch die Spaltensumme dividiert. </a:t>
            </a:r>
          </a:p>
          <a:p>
            <a:pPr lvl="1">
              <a:spcAft>
                <a:spcPts val="1800"/>
              </a:spcAft>
              <a:buNone/>
            </a:pPr>
            <a:r>
              <a:rPr lang="de-DE" dirty="0" smtClean="0"/>
              <a:t>    Die Summe einer Spalte ist also 0 oder 1. </a:t>
            </a:r>
          </a:p>
          <a:p>
            <a:pPr>
              <a:spcAft>
                <a:spcPts val="1200"/>
              </a:spcAft>
              <a:buNone/>
            </a:pPr>
            <a:r>
              <a:rPr lang="de-DE" b="1" dirty="0" smtClean="0"/>
              <a:t>Bedeutung: </a:t>
            </a:r>
          </a:p>
          <a:p>
            <a:pPr lvl="1">
              <a:spcAft>
                <a:spcPts val="1800"/>
              </a:spcAft>
              <a:buNone/>
            </a:pPr>
            <a:r>
              <a:rPr lang="de-DE" dirty="0" smtClean="0"/>
              <a:t>	Verlinkt eine Webseite auf n weiteren Seiten, so gibt sie jeder dieser n Webseiten 1/n ihrer Wichtigkeit ab.</a:t>
            </a:r>
          </a:p>
          <a:p>
            <a:pPr>
              <a:spcAft>
                <a:spcPts val="1800"/>
              </a:spcAft>
              <a:buNone/>
            </a:pPr>
            <a:r>
              <a:rPr lang="de-DE" sz="3459" dirty="0" smtClean="0"/>
              <a:t>H‘.</a:t>
            </a:r>
            <a:r>
              <a:rPr lang="de-DE" sz="3459" dirty="0" smtClean="0">
                <a:latin typeface="Symbol" charset="2"/>
                <a:cs typeface="Symbol" charset="2"/>
              </a:rPr>
              <a:t>1: </a:t>
            </a:r>
            <a:r>
              <a:rPr lang="de-DE" sz="3459" dirty="0" smtClean="0"/>
              <a:t>Komponente i ist die von der Webseite i über die Links vererbte Wichtigkeit </a:t>
            </a:r>
          </a:p>
          <a:p>
            <a:pPr>
              <a:spcAft>
                <a:spcPts val="1800"/>
              </a:spcAft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>3. Erste Idee: Ranking als Eigenvektor</a:t>
            </a:r>
            <a:br>
              <a:rPr lang="de-DE" sz="4800" dirty="0" smtClean="0"/>
            </a:br>
            <a:r>
              <a:rPr lang="de-DE" sz="4800" dirty="0" smtClean="0"/>
              <a:t> </a:t>
            </a:r>
            <a:br>
              <a:rPr lang="de-DE" sz="4800" dirty="0" smtClean="0"/>
            </a:b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800"/>
              </a:spcAft>
              <a:buNone/>
            </a:pPr>
            <a:r>
              <a:rPr lang="de-DE" sz="3765" dirty="0" smtClean="0"/>
              <a:t>Das gesuchte Ranking ist </a:t>
            </a:r>
            <a:r>
              <a:rPr lang="de-DE" sz="3765" dirty="0" smtClean="0"/>
              <a:t>ein Vektor mit realen und</a:t>
            </a:r>
            <a:r>
              <a:rPr lang="de-DE" sz="3765" dirty="0" smtClean="0"/>
              <a:t> positiven Komponenten und ein </a:t>
            </a:r>
            <a:r>
              <a:rPr lang="de-DE" sz="3765" b="1" dirty="0" smtClean="0"/>
              <a:t>Eigenvektor</a:t>
            </a:r>
            <a:r>
              <a:rPr lang="de-DE" sz="3765" dirty="0" smtClean="0"/>
              <a:t>, d.h.</a:t>
            </a:r>
            <a:r>
              <a:rPr lang="de-DE" sz="3765" dirty="0" smtClean="0"/>
              <a:t> ein Vektor v, </a:t>
            </a:r>
            <a:r>
              <a:rPr lang="de-DE" sz="3765" dirty="0" smtClean="0"/>
              <a:t>so dass: </a:t>
            </a:r>
          </a:p>
          <a:p>
            <a:pPr algn="ctr">
              <a:spcAft>
                <a:spcPts val="1800"/>
              </a:spcAft>
              <a:buNone/>
            </a:pPr>
            <a:r>
              <a:rPr lang="de-DE" sz="3765" dirty="0" smtClean="0"/>
              <a:t>H‘ . v = v </a:t>
            </a:r>
          </a:p>
          <a:p>
            <a:pPr algn="just">
              <a:spcAft>
                <a:spcPts val="1800"/>
              </a:spcAft>
              <a:buNone/>
            </a:pPr>
            <a:r>
              <a:rPr lang="de-DE" sz="3765" b="1" dirty="0" smtClean="0"/>
              <a:t>Begründung: </a:t>
            </a:r>
            <a:r>
              <a:rPr lang="de-DE" sz="3765" dirty="0" smtClean="0"/>
              <a:t>v gibt die Wichtigkeiten der Webseiten richtig an, weil nichts mehr vererbt werden kann: </a:t>
            </a:r>
          </a:p>
          <a:p>
            <a:pPr algn="ctr">
              <a:spcAft>
                <a:spcPts val="1800"/>
              </a:spcAft>
              <a:buNone/>
            </a:pPr>
            <a:r>
              <a:rPr lang="de-DE" sz="3765" dirty="0" smtClean="0"/>
              <a:t>H‘ . H‘ . v = H‘ . v = v </a:t>
            </a:r>
          </a:p>
          <a:p>
            <a:pPr algn="just">
              <a:spcAft>
                <a:spcPts val="1800"/>
              </a:spcAft>
              <a:buNone/>
            </a:pPr>
            <a:r>
              <a:rPr lang="de-DE" sz="3765" b="1" dirty="0" smtClean="0"/>
              <a:t>Bemerkung:</a:t>
            </a:r>
            <a:r>
              <a:rPr lang="de-DE" sz="3765" dirty="0" smtClean="0"/>
              <a:t> ist v Lösung, so auch k . v. Man kann sich auf Vektoren der Länge 1 einschränken. </a:t>
            </a:r>
          </a:p>
          <a:p>
            <a:pPr algn="just">
              <a:spcAft>
                <a:spcPts val="1800"/>
              </a:spcAft>
              <a:buNone/>
            </a:pPr>
            <a:endParaRPr lang="de-DE" dirty="0" smtClean="0"/>
          </a:p>
          <a:p>
            <a:pPr algn="just">
              <a:spcAft>
                <a:spcPts val="1800"/>
              </a:spcAft>
              <a:buNone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/>
            </a:r>
            <a:br>
              <a:rPr lang="de-DE" sz="4800" dirty="0" smtClean="0"/>
            </a:br>
            <a:r>
              <a:rPr lang="de-DE" sz="4800" dirty="0" smtClean="0"/>
              <a:t>3. Erste Idee: Ranking als Eigenvektor</a:t>
            </a:r>
            <a:br>
              <a:rPr lang="de-DE" sz="4800" dirty="0" smtClean="0"/>
            </a:br>
            <a:r>
              <a:rPr lang="de-DE" sz="4800" dirty="0" smtClean="0"/>
              <a:t> </a:t>
            </a:r>
            <a:br>
              <a:rPr lang="de-DE" sz="4800" dirty="0" smtClean="0"/>
            </a:b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1200"/>
              </a:spcAft>
              <a:buNone/>
            </a:pPr>
            <a:r>
              <a:rPr lang="de-DE" sz="3871" b="1" dirty="0" smtClean="0"/>
              <a:t> Auslegung: </a:t>
            </a:r>
            <a:r>
              <a:rPr lang="de-DE" sz="3871" dirty="0" smtClean="0"/>
              <a:t> </a:t>
            </a:r>
          </a:p>
          <a:p>
            <a:pPr algn="just">
              <a:spcAft>
                <a:spcPts val="1800"/>
              </a:spcAft>
            </a:pPr>
            <a:r>
              <a:rPr lang="de-DE" sz="3871" dirty="0" smtClean="0"/>
              <a:t>Eine Webseite ist desto wichtiger, dass sie von wichtigen Webseiten angezeigt wird.</a:t>
            </a:r>
          </a:p>
          <a:p>
            <a:pPr algn="just">
              <a:spcAft>
                <a:spcPts val="1800"/>
              </a:spcAft>
            </a:pPr>
            <a:r>
              <a:rPr lang="de-DE" sz="3871" dirty="0" smtClean="0"/>
              <a:t>Die Wichtigkeit einer Webseite S ist die Summe der Wichtigkeiten der Webseiten, die auf S zeigen.  </a:t>
            </a:r>
          </a:p>
          <a:p>
            <a:pPr algn="just">
              <a:spcAft>
                <a:spcPts val="1800"/>
              </a:spcAft>
            </a:pPr>
            <a:r>
              <a:rPr lang="de-DE" sz="3871" dirty="0" smtClean="0"/>
              <a:t>Wenn eine Seite S auf mehrere weiteren Seiten zeigt, dann wird die Wichtigkeit von S unter den Webseiten (in gleichen Teilen) geteilt, worauf S zeigt.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1114</Words>
  <Application>Microsoft Macintosh PowerPoint</Application>
  <PresentationFormat>Bildschirmpräsentation (4:3)</PresentationFormat>
  <Paragraphs>108</Paragraphs>
  <Slides>19</Slides>
  <Notes>3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Office-Design</vt:lpstr>
      <vt:lpstr>Wie Google Webseiten bewertet</vt:lpstr>
      <vt:lpstr>Heutige Vorlesung</vt:lpstr>
      <vt:lpstr>1. Einleitung</vt:lpstr>
      <vt:lpstr>1. Einleitung</vt:lpstr>
      <vt:lpstr>2. Graphen und Matrizen</vt:lpstr>
      <vt:lpstr>2. Graphen und Matrizen</vt:lpstr>
      <vt:lpstr>2. Graphen und Matrizen</vt:lpstr>
      <vt:lpstr>  3. Erste Idee: Ranking als Eigenvektor   </vt:lpstr>
      <vt:lpstr>  3. Erste Idee: Ranking als Eigenvektor   </vt:lpstr>
      <vt:lpstr>  3. Erste Idee: Ranking als Eigenvektor   </vt:lpstr>
      <vt:lpstr>  4. Existiert der Eigenvektor?   </vt:lpstr>
      <vt:lpstr>  4. Existiert der Eigenvektor?   </vt:lpstr>
      <vt:lpstr>  4. Existiert der Eigenvektor?   </vt:lpstr>
      <vt:lpstr> 5. Zweite Idee : Die Google-Matrix  </vt:lpstr>
      <vt:lpstr> 5. Zweite Idee : Die Google-Matrix  </vt:lpstr>
      <vt:lpstr> 5. Zweite Idee : Die Google-Matrix  </vt:lpstr>
      <vt:lpstr> 6. Dritte Idee : Die Power-Methode </vt:lpstr>
      <vt:lpstr> 6. Dritte Idee : Die Power-Methode </vt:lpstr>
      <vt:lpstr> 7. Schlussbemerkungen </vt:lpstr>
    </vt:vector>
  </TitlesOfParts>
  <Company>Institut für Informatik der Universität München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Implementierung einer (einfachen) Programmiersprache</dc:title>
  <dc:creator>Francois Bry</dc:creator>
  <cp:lastModifiedBy>Francois Bry</cp:lastModifiedBy>
  <cp:revision>80</cp:revision>
  <cp:lastPrinted>2009-10-14T06:14:24Z</cp:lastPrinted>
  <dcterms:created xsi:type="dcterms:W3CDTF">2009-10-14T05:58:49Z</dcterms:created>
  <dcterms:modified xsi:type="dcterms:W3CDTF">2009-10-14T06:31:05Z</dcterms:modified>
</cp:coreProperties>
</file>